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77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Codec Pro ExtraBold" panose="020B0604020202020204" charset="0"/>
      <p:regular r:id="rId35"/>
    </p:embeddedFont>
    <p:embeddedFont>
      <p:font typeface="Open Sauce" panose="020B0604020202020204" charset="0"/>
      <p:regular r:id="rId36"/>
    </p:embeddedFont>
    <p:embeddedFont>
      <p:font typeface="Open Sauce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91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sv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TeXworks/texworks/releas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15389" y="1608852"/>
            <a:ext cx="13457222" cy="5109539"/>
          </a:xfrm>
          <a:custGeom>
            <a:avLst/>
            <a:gdLst/>
            <a:ahLst/>
            <a:cxnLst/>
            <a:rect l="l" t="t" r="r" b="b"/>
            <a:pathLst>
              <a:path w="13457222" h="5109539">
                <a:moveTo>
                  <a:pt x="0" y="0"/>
                </a:moveTo>
                <a:lnTo>
                  <a:pt x="13457222" y="0"/>
                </a:lnTo>
                <a:lnTo>
                  <a:pt x="13457222" y="5109539"/>
                </a:lnTo>
                <a:lnTo>
                  <a:pt x="0" y="510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3699173" y="7623810"/>
            <a:ext cx="3204369" cy="152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0"/>
              </a:lnSpc>
            </a:pPr>
            <a:r>
              <a:rPr lang="en-US" sz="3000" spc="150">
                <a:solidFill>
                  <a:srgbClr val="028181"/>
                </a:solidFill>
                <a:latin typeface="Open Sauce Bold"/>
              </a:rPr>
              <a:t>Presented by:</a:t>
            </a:r>
          </a:p>
          <a:p>
            <a:pPr algn="l">
              <a:lnSpc>
                <a:spcPts val="3942"/>
              </a:lnSpc>
            </a:pPr>
            <a:r>
              <a:rPr lang="en-US" sz="2700" spc="135">
                <a:solidFill>
                  <a:srgbClr val="028181"/>
                </a:solidFill>
                <a:latin typeface="Open Sauce"/>
              </a:rPr>
              <a:t>Rupak Neupane</a:t>
            </a:r>
          </a:p>
          <a:p>
            <a:pPr algn="l">
              <a:lnSpc>
                <a:spcPts val="3942"/>
              </a:lnSpc>
              <a:spcBef>
                <a:spcPct val="0"/>
              </a:spcBef>
            </a:pPr>
            <a:r>
              <a:rPr lang="en-US" sz="2700" spc="135">
                <a:solidFill>
                  <a:srgbClr val="028181"/>
                </a:solidFill>
                <a:latin typeface="Open Sauce"/>
              </a:rPr>
              <a:t>Sarjyant Shrestha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59222" y="2091848"/>
            <a:ext cx="15847545" cy="748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\begin {document}</a:t>
            </a:r>
          </a:p>
          <a:p>
            <a:pPr algn="just">
              <a:lnSpc>
                <a:spcPts val="4899"/>
              </a:lnSpc>
            </a:pPr>
            <a:r>
              <a:rPr lang="en-US" sz="3499" spc="174" dirty="0">
                <a:solidFill>
                  <a:srgbClr val="040506"/>
                </a:solidFill>
                <a:latin typeface="Open Sauce"/>
              </a:rPr>
              <a:t>First document. This is a simple example, with no </a:t>
            </a:r>
          </a:p>
          <a:p>
            <a:pPr algn="just">
              <a:lnSpc>
                <a:spcPts val="4899"/>
              </a:lnSpc>
            </a:pPr>
            <a:r>
              <a:rPr lang="en-US" sz="3499" spc="174" dirty="0">
                <a:solidFill>
                  <a:srgbClr val="040506"/>
                </a:solidFill>
                <a:latin typeface="Open Sauce"/>
              </a:rPr>
              <a:t>extra </a:t>
            </a:r>
            <a:r>
              <a:rPr lang="en-US" sz="3499" spc="174" dirty="0">
                <a:solidFill>
                  <a:srgbClr val="FF914D"/>
                </a:solidFill>
                <a:latin typeface="Open Sauce"/>
              </a:rPr>
              <a:t>parameters</a:t>
            </a:r>
            <a:r>
              <a:rPr lang="en-US" sz="3499" spc="174" dirty="0">
                <a:solidFill>
                  <a:srgbClr val="040506"/>
                </a:solidFill>
                <a:latin typeface="Open Sauce"/>
              </a:rPr>
              <a:t> or </a:t>
            </a:r>
            <a:r>
              <a:rPr lang="en-US" sz="3499" spc="174" dirty="0">
                <a:solidFill>
                  <a:srgbClr val="FF914D"/>
                </a:solidFill>
                <a:latin typeface="Open Sauce"/>
              </a:rPr>
              <a:t>packages</a:t>
            </a:r>
            <a:r>
              <a:rPr lang="en-US" sz="3499" spc="174" dirty="0">
                <a:solidFill>
                  <a:srgbClr val="040506"/>
                </a:solidFill>
                <a:latin typeface="Open Sauce"/>
              </a:rPr>
              <a:t> included.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\end{document}</a:t>
            </a:r>
          </a:p>
          <a:p>
            <a:pPr algn="l">
              <a:lnSpc>
                <a:spcPts val="4899"/>
              </a:lnSpc>
            </a:pPr>
            <a:endParaRPr lang="en-US" sz="3499" spc="174" dirty="0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documentclass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[ ] { }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documentclass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[</a:t>
            </a:r>
            <a:r>
              <a:rPr lang="en-US" sz="3499" spc="174" dirty="0">
                <a:solidFill>
                  <a:srgbClr val="FF914D"/>
                </a:solidFill>
                <a:latin typeface="Open Sauce"/>
              </a:rPr>
              <a:t>12pt, </a:t>
            </a:r>
            <a:r>
              <a:rPr lang="en-US" sz="3499" spc="174" dirty="0" err="1">
                <a:solidFill>
                  <a:srgbClr val="FF914D"/>
                </a:solidFill>
                <a:latin typeface="Open Sauce"/>
              </a:rPr>
              <a:t>letterpaper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] {</a:t>
            </a:r>
            <a:r>
              <a:rPr lang="en-US" sz="3499" spc="174" dirty="0">
                <a:solidFill>
                  <a:srgbClr val="FF914D"/>
                </a:solidFill>
                <a:latin typeface="Open Sauce"/>
              </a:rPr>
              <a:t>article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}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</a:t>
            </a:r>
          </a:p>
          <a:p>
            <a:pPr algn="l">
              <a:lnSpc>
                <a:spcPts val="4899"/>
              </a:lnSpc>
            </a:pPr>
            <a:endParaRPr lang="en-US" sz="3499" spc="174" dirty="0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4899"/>
              </a:lnSpc>
            </a:pPr>
            <a:endParaRPr lang="en-US" sz="3499" spc="174" dirty="0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pagenumbering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{</a:t>
            </a:r>
            <a:r>
              <a:rPr lang="en-US" sz="3499" spc="174" dirty="0" err="1">
                <a:solidFill>
                  <a:srgbClr val="FF914D"/>
                </a:solidFill>
                <a:latin typeface="Open Sauce"/>
              </a:rPr>
              <a:t>arabic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}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				   </a:t>
            </a:r>
            <a:r>
              <a:rPr lang="en-US" sz="3499" spc="174" dirty="0">
                <a:solidFill>
                  <a:srgbClr val="FF914D"/>
                </a:solidFill>
                <a:latin typeface="Open Sauce"/>
              </a:rPr>
              <a:t>roman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29921" y="6391803"/>
            <a:ext cx="2689611" cy="1859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sz="3199" spc="159" dirty="0">
                <a:solidFill>
                  <a:srgbClr val="FF914D"/>
                </a:solidFill>
                <a:latin typeface="Open Sauce"/>
              </a:rPr>
              <a:t>a4paper</a:t>
            </a:r>
          </a:p>
          <a:p>
            <a:pPr algn="l">
              <a:lnSpc>
                <a:spcPts val="5023"/>
              </a:lnSpc>
            </a:pPr>
            <a:r>
              <a:rPr lang="en-US" sz="3199" spc="159" dirty="0" err="1">
                <a:solidFill>
                  <a:srgbClr val="FF914D"/>
                </a:solidFill>
                <a:latin typeface="Open Sauce"/>
              </a:rPr>
              <a:t>legalpaper</a:t>
            </a:r>
            <a:endParaRPr lang="en-US" sz="3199" spc="159" dirty="0">
              <a:solidFill>
                <a:srgbClr val="FF914D"/>
              </a:solidFill>
              <a:latin typeface="Open Sauce"/>
            </a:endParaRPr>
          </a:p>
          <a:p>
            <a:pPr algn="l">
              <a:lnSpc>
                <a:spcPts val="5023"/>
              </a:lnSpc>
            </a:pPr>
            <a:endParaRPr lang="en-US" sz="3199" spc="159" dirty="0">
              <a:solidFill>
                <a:srgbClr val="FF914D"/>
              </a:solidFill>
              <a:latin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51790" y="6391803"/>
            <a:ext cx="1049530" cy="123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sz="3199" spc="159" dirty="0">
                <a:solidFill>
                  <a:srgbClr val="FF914D"/>
                </a:solidFill>
                <a:latin typeface="Open Sauce"/>
              </a:rPr>
              <a:t>11pt</a:t>
            </a:r>
          </a:p>
          <a:p>
            <a:pPr algn="l">
              <a:lnSpc>
                <a:spcPts val="5023"/>
              </a:lnSpc>
            </a:pPr>
            <a:r>
              <a:rPr lang="en-US" sz="3199" spc="159" dirty="0">
                <a:solidFill>
                  <a:srgbClr val="FF914D"/>
                </a:solidFill>
                <a:latin typeface="Open Sauce"/>
              </a:rPr>
              <a:t>9pt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13431" y="6391803"/>
            <a:ext cx="2689611" cy="123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sz="3199" spc="159" dirty="0">
                <a:solidFill>
                  <a:srgbClr val="FF914D"/>
                </a:solidFill>
                <a:latin typeface="Open Sauce"/>
              </a:rPr>
              <a:t>report</a:t>
            </a:r>
          </a:p>
          <a:p>
            <a:pPr algn="l">
              <a:lnSpc>
                <a:spcPts val="5023"/>
              </a:lnSpc>
            </a:pPr>
            <a:r>
              <a:rPr lang="en-US" sz="3199" spc="159" dirty="0">
                <a:solidFill>
                  <a:srgbClr val="FF914D"/>
                </a:solidFill>
                <a:latin typeface="Open Sauce"/>
              </a:rPr>
              <a:t>book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34230" y="476250"/>
            <a:ext cx="86195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DOCUMENT STRUCTURE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92700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3861268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3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3" y="0"/>
                </a:lnTo>
                <a:lnTo>
                  <a:pt x="4118443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34230" y="4591050"/>
            <a:ext cx="86195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FORMATTING TEXTS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965348" y="3390900"/>
            <a:ext cx="4357302" cy="521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\chapter { }                         </a:t>
            </a:r>
          </a:p>
          <a:p>
            <a:pPr algn="l">
              <a:lnSpc>
                <a:spcPts val="594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\section { }</a:t>
            </a:r>
          </a:p>
          <a:p>
            <a:pPr algn="l">
              <a:lnSpc>
                <a:spcPts val="594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\subsection { }</a:t>
            </a:r>
          </a:p>
          <a:p>
            <a:pPr algn="l">
              <a:lnSpc>
                <a:spcPts val="594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\subsubsection { }</a:t>
            </a:r>
          </a:p>
          <a:p>
            <a:pPr algn="l">
              <a:lnSpc>
                <a:spcPts val="5949"/>
              </a:lnSpc>
            </a:pPr>
            <a:endParaRPr lang="en-US" sz="3499" spc="174" dirty="0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594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vspace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{ }</a:t>
            </a:r>
          </a:p>
          <a:p>
            <a:pPr algn="l">
              <a:lnSpc>
                <a:spcPts val="594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hspace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{ 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3876" y="1896940"/>
            <a:ext cx="15036649" cy="70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3499" spc="174">
                <a:solidFill>
                  <a:srgbClr val="0172B5"/>
                </a:solidFill>
                <a:latin typeface="Open Sauce Bold"/>
              </a:rPr>
              <a:t>Some Important Commands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4230" y="476250"/>
            <a:ext cx="86195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FORMATTING TEXTS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34230" y="476250"/>
            <a:ext cx="86195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FORMATTING TEXTS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4838" y="3714618"/>
            <a:ext cx="7518325" cy="207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\section {</a:t>
            </a:r>
            <a:r>
              <a:rPr lang="en-US" sz="3499" spc="174">
                <a:solidFill>
                  <a:srgbClr val="040506"/>
                </a:solidFill>
                <a:latin typeface="Open Sauce"/>
              </a:rPr>
              <a:t>Numbered Section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}</a:t>
            </a:r>
          </a:p>
          <a:p>
            <a:pPr algn="l">
              <a:lnSpc>
                <a:spcPts val="874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\section*{</a:t>
            </a:r>
            <a:r>
              <a:rPr lang="en-US" sz="3499" spc="174">
                <a:solidFill>
                  <a:srgbClr val="040506"/>
                </a:solidFill>
                <a:latin typeface="Open Sauce"/>
              </a:rPr>
              <a:t>Unnumbered Section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}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3876" y="1896940"/>
            <a:ext cx="15036649" cy="70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3499" spc="174">
                <a:solidFill>
                  <a:srgbClr val="0172B5"/>
                </a:solidFill>
                <a:latin typeface="Open Sauce Bold"/>
              </a:rPr>
              <a:t>Numbered vs Unnumbered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34230" y="476250"/>
            <a:ext cx="86195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FORMATTING TEXTS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833583" y="3118142"/>
            <a:ext cx="6620835" cy="3122930"/>
            <a:chOff x="0" y="0"/>
            <a:chExt cx="8827780" cy="416390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0"/>
              <a:ext cx="4721878" cy="4259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\tiny</a:t>
              </a:r>
            </a:p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\scriptsize</a:t>
              </a:r>
            </a:p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\footnotesize</a:t>
              </a:r>
            </a:p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\small</a:t>
              </a:r>
            </a:p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\normalsize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745726" y="-95250"/>
              <a:ext cx="3082054" cy="4259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\large</a:t>
              </a:r>
            </a:p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\Large</a:t>
              </a:r>
            </a:p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\LARGE</a:t>
              </a:r>
            </a:p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\huge</a:t>
              </a:r>
            </a:p>
            <a:p>
              <a:pPr algn="l">
                <a:lnSpc>
                  <a:spcPts val="5109"/>
                </a:lnSpc>
              </a:pPr>
              <a:r>
                <a:rPr lang="en-US" sz="3499" spc="174">
                  <a:solidFill>
                    <a:srgbClr val="0172B5"/>
                  </a:solidFill>
                  <a:latin typeface="Open Sauce"/>
                </a:rPr>
                <a:t>\Huge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3876" y="1896940"/>
            <a:ext cx="15036649" cy="70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3499" spc="174">
                <a:solidFill>
                  <a:srgbClr val="0172B5"/>
                </a:solidFill>
                <a:latin typeface="Open Sauce Bold"/>
              </a:rPr>
              <a:t>Font </a:t>
            </a:r>
            <a:r>
              <a:rPr lang="en-US" sz="3499" spc="174">
                <a:solidFill>
                  <a:srgbClr val="25ADF2"/>
                </a:solidFill>
                <a:latin typeface="Open Sauce Bold"/>
              </a:rPr>
              <a:t>sizes</a:t>
            </a:r>
            <a:r>
              <a:rPr lang="en-US" sz="3499" spc="174">
                <a:solidFill>
                  <a:srgbClr val="0172B5"/>
                </a:solidFill>
                <a:latin typeface="Open Sauce Bold"/>
              </a:rPr>
              <a:t>, families and styles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01239" y="7301271"/>
            <a:ext cx="7885523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40506"/>
                </a:solidFill>
                <a:latin typeface="Open Sauce"/>
              </a:rPr>
              <a:t>Example: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 {\tiny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T</a:t>
            </a:r>
            <a:r>
              <a:rPr lang="en-US" sz="3499" spc="174">
                <a:solidFill>
                  <a:srgbClr val="040506"/>
                </a:solidFill>
                <a:latin typeface="Open Sauce"/>
              </a:rPr>
              <a:t>his is a tiny line.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34230" y="476250"/>
            <a:ext cx="86195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FORMATTING TEXTS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31781" y="2965742"/>
            <a:ext cx="5024437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\textrm: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serif (roman)</a:t>
            </a:r>
          </a:p>
          <a:p>
            <a:pPr algn="l">
              <a:lnSpc>
                <a:spcPts val="55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\textsf: 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sans serif</a:t>
            </a:r>
          </a:p>
          <a:p>
            <a:pPr algn="l">
              <a:lnSpc>
                <a:spcPts val="55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\texttt:  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typewriter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7438" y="6231344"/>
            <a:ext cx="9813123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40506"/>
                </a:solidFill>
                <a:latin typeface="Open Sauce"/>
              </a:rPr>
              <a:t>Example: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 \texttt {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This is typewriter text.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3876" y="1896940"/>
            <a:ext cx="15036649" cy="70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3499" spc="174">
                <a:solidFill>
                  <a:srgbClr val="0172B5"/>
                </a:solidFill>
                <a:latin typeface="Open Sauce Bold"/>
              </a:rPr>
              <a:t>Font sizes, </a:t>
            </a:r>
            <a:r>
              <a:rPr lang="en-US" sz="3499" spc="174">
                <a:solidFill>
                  <a:srgbClr val="25ADF2"/>
                </a:solidFill>
                <a:latin typeface="Open Sauce Bold"/>
              </a:rPr>
              <a:t>families</a:t>
            </a:r>
            <a:r>
              <a:rPr lang="en-US" sz="3499" spc="174">
                <a:solidFill>
                  <a:srgbClr val="0172B5"/>
                </a:solidFill>
                <a:latin typeface="Open Sauce Bold"/>
              </a:rPr>
              <a:t> and styles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34230" y="476250"/>
            <a:ext cx="86195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FORMATTING TEXTS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54181" y="2953574"/>
            <a:ext cx="4779638" cy="451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\textmd: </a:t>
            </a:r>
            <a:r>
              <a:rPr lang="en-US" sz="3499" spc="174">
                <a:solidFill>
                  <a:srgbClr val="040506"/>
                </a:solidFill>
                <a:latin typeface="Open Sauce"/>
              </a:rPr>
              <a:t>Medium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\textup:  </a:t>
            </a:r>
            <a:r>
              <a:rPr lang="en-US" sz="3499" spc="174">
                <a:solidFill>
                  <a:srgbClr val="040506"/>
                </a:solidFill>
                <a:latin typeface="Open Sauce"/>
              </a:rPr>
              <a:t>Upright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\textit:    </a:t>
            </a:r>
            <a:r>
              <a:rPr lang="en-US" sz="3499" spc="174">
                <a:solidFill>
                  <a:srgbClr val="040506"/>
                </a:solidFill>
                <a:latin typeface="Open Sauce"/>
              </a:rPr>
              <a:t>Italic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\textsl:   </a:t>
            </a:r>
            <a:r>
              <a:rPr lang="en-US" sz="3499" spc="174">
                <a:solidFill>
                  <a:srgbClr val="040506"/>
                </a:solidFill>
                <a:latin typeface="Open Sauce"/>
              </a:rPr>
              <a:t>Slanted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\textsc:  </a:t>
            </a:r>
            <a:r>
              <a:rPr lang="en-US" sz="3499" spc="174">
                <a:solidFill>
                  <a:srgbClr val="040506"/>
                </a:solidFill>
                <a:latin typeface="Open Sauce"/>
              </a:rPr>
              <a:t>Small caps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  <a:ea typeface="Open Sauce"/>
              </a:rPr>
              <a:t>\tex﻿tbf:   </a:t>
            </a:r>
            <a:r>
              <a:rPr lang="en-US" sz="3499" spc="174">
                <a:solidFill>
                  <a:srgbClr val="040506"/>
                </a:solidFill>
                <a:latin typeface="Open Sauce"/>
              </a:rPr>
              <a:t>Bold</a:t>
            </a:r>
          </a:p>
          <a:p>
            <a:pPr algn="l">
              <a:lnSpc>
                <a:spcPts val="5109"/>
              </a:lnSpc>
            </a:pPr>
            <a:endParaRPr lang="en-US" sz="3499" spc="174">
              <a:solidFill>
                <a:srgbClr val="040506"/>
              </a:solidFill>
              <a:latin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3876" y="1896940"/>
            <a:ext cx="15036649" cy="70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3499" spc="174">
                <a:solidFill>
                  <a:srgbClr val="0172B5"/>
                </a:solidFill>
                <a:latin typeface="Open Sauce Bold"/>
              </a:rPr>
              <a:t>Font sizes, families and </a:t>
            </a:r>
            <a:r>
              <a:rPr lang="en-US" sz="3499" spc="174">
                <a:solidFill>
                  <a:srgbClr val="25ADF2"/>
                </a:solidFill>
                <a:latin typeface="Open Sauce Bold"/>
              </a:rPr>
              <a:t>styles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83338" y="7526929"/>
            <a:ext cx="9721324" cy="127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40506"/>
                </a:solidFill>
                <a:latin typeface="Open Sauce"/>
              </a:rPr>
              <a:t>Example: 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\textbf{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This is a bold style.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}</a:t>
            </a:r>
          </a:p>
          <a:p>
            <a:pPr algn="l">
              <a:lnSpc>
                <a:spcPts val="5109"/>
              </a:lnSpc>
            </a:pPr>
            <a:endParaRPr lang="en-US" sz="3499" spc="174">
              <a:solidFill>
                <a:srgbClr val="0172B5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34912" y="1030087"/>
            <a:ext cx="10601775" cy="8226825"/>
          </a:xfrm>
          <a:custGeom>
            <a:avLst/>
            <a:gdLst/>
            <a:ahLst/>
            <a:cxnLst/>
            <a:rect l="l" t="t" r="r" b="b"/>
            <a:pathLst>
              <a:path w="10601775" h="8226825">
                <a:moveTo>
                  <a:pt x="0" y="0"/>
                </a:moveTo>
                <a:lnTo>
                  <a:pt x="10601775" y="0"/>
                </a:lnTo>
                <a:lnTo>
                  <a:pt x="10601775" y="8226826"/>
                </a:lnTo>
                <a:lnTo>
                  <a:pt x="0" y="822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834230" y="476250"/>
            <a:ext cx="86195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FORMATTING TEXTS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01093" y="3743960"/>
            <a:ext cx="4779638" cy="321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\begin {itemize}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\item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First item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\item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Second item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\item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Third item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\end {itemize}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07269" y="3743960"/>
            <a:ext cx="4779638" cy="321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\begin {enumerate}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\item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First item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\item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Second item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\item 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Third item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\end {enumerate}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3876" y="1896940"/>
            <a:ext cx="15036649" cy="70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3499" spc="174">
                <a:solidFill>
                  <a:srgbClr val="0172B5"/>
                </a:solidFill>
                <a:latin typeface="Open Sauce Bold"/>
              </a:rPr>
              <a:t>List (Itemize, Enumerate)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92700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3861268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3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3" y="0"/>
                </a:lnTo>
                <a:lnTo>
                  <a:pt x="4118443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68525" y="4591050"/>
            <a:ext cx="139509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INSERTING TABLES &amp; IMAGES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11631" y="2161622"/>
            <a:ext cx="1400485" cy="7577808"/>
            <a:chOff x="0" y="0"/>
            <a:chExt cx="368852" cy="19958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995801"/>
            </a:xfrm>
            <a:custGeom>
              <a:avLst/>
              <a:gdLst/>
              <a:ahLst/>
              <a:cxnLst/>
              <a:rect l="l" t="t" r="r" b="b"/>
              <a:pathLst>
                <a:path w="368852" h="1995801">
                  <a:moveTo>
                    <a:pt x="0" y="0"/>
                  </a:moveTo>
                  <a:lnTo>
                    <a:pt x="368852" y="0"/>
                  </a:lnTo>
                  <a:lnTo>
                    <a:pt x="368852" y="1995801"/>
                  </a:lnTo>
                  <a:lnTo>
                    <a:pt x="0" y="1995801"/>
                  </a:lnTo>
                  <a:close/>
                </a:path>
              </a:pathLst>
            </a:custGeom>
            <a:solidFill>
              <a:srgbClr val="78BCB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2014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215896" y="468630"/>
            <a:ext cx="362505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000" spc="588">
                <a:solidFill>
                  <a:srgbClr val="028181"/>
                </a:solidFill>
                <a:latin typeface="Open Sauce Bold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23663" y="233915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23663" y="313627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23663" y="401742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23663" y="4814546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3264" y="5606923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3264" y="643788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3264" y="728818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43264" y="813590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99741" y="2441772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99741" y="3298471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Why LaTeX?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90216" y="4218561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LaTeX Editors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99741" y="5012779"/>
            <a:ext cx="6067104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Document Structures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99741" y="581362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Formatting Texts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99741" y="6606000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Inserting Tables and Figures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90216" y="7450381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Creating bar and gantt charts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90216" y="8249929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Writing mathematical functions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99741" y="9029976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Citation and Bibliography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43264" y="89550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86426" y="2335212"/>
            <a:ext cx="6515148" cy="554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\begin {table} [h]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\begin {tabular} { |</a:t>
            </a:r>
            <a:r>
              <a:rPr lang="en-US" sz="3499" spc="174" dirty="0" err="1">
                <a:solidFill>
                  <a:srgbClr val="000000"/>
                </a:solidFill>
                <a:latin typeface="Open Sauce"/>
              </a:rPr>
              <a:t>c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|</a:t>
            </a:r>
            <a:r>
              <a:rPr lang="en-US" sz="3499" spc="174" dirty="0" err="1">
                <a:solidFill>
                  <a:srgbClr val="000000"/>
                </a:solidFill>
                <a:latin typeface="Open Sauce"/>
              </a:rPr>
              <a:t>c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|</a:t>
            </a:r>
            <a:r>
              <a:rPr lang="en-US" sz="3499" spc="174" dirty="0" err="1">
                <a:solidFill>
                  <a:srgbClr val="000000"/>
                </a:solidFill>
                <a:latin typeface="Open Sauce"/>
              </a:rPr>
              <a:t>c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| }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 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hline</a:t>
            </a:r>
            <a:endParaRPr lang="en-US" sz="3499" spc="174" dirty="0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   </a:t>
            </a:r>
            <a:r>
              <a:rPr lang="en-US" sz="3499" spc="174" dirty="0">
                <a:solidFill>
                  <a:srgbClr val="000000"/>
                </a:solidFill>
                <a:latin typeface="Open Sauce"/>
              </a:rPr>
              <a:t>cell1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&amp; </a:t>
            </a:r>
            <a:r>
              <a:rPr lang="en-US" sz="3499" spc="174" dirty="0">
                <a:solidFill>
                  <a:srgbClr val="000000"/>
                </a:solidFill>
                <a:latin typeface="Open Sauce"/>
              </a:rPr>
              <a:t>cell2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&amp; </a:t>
            </a:r>
            <a:r>
              <a:rPr lang="en-US" sz="3499" spc="174" dirty="0">
                <a:solidFill>
                  <a:srgbClr val="000000"/>
                </a:solidFill>
                <a:latin typeface="Open Sauce"/>
              </a:rPr>
              <a:t>cell3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   \\ 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   </a:t>
            </a:r>
            <a:r>
              <a:rPr lang="en-US" sz="3499" spc="174" dirty="0">
                <a:solidFill>
                  <a:srgbClr val="000000"/>
                </a:solidFill>
                <a:latin typeface="Open Sauce"/>
              </a:rPr>
              <a:t>cell4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&amp; </a:t>
            </a:r>
            <a:r>
              <a:rPr lang="en-US" sz="3499" spc="174" dirty="0">
                <a:solidFill>
                  <a:srgbClr val="000000"/>
                </a:solidFill>
                <a:latin typeface="Open Sauce"/>
              </a:rPr>
              <a:t>cell5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&amp; </a:t>
            </a:r>
            <a:r>
              <a:rPr lang="en-US" sz="3499" spc="174" dirty="0">
                <a:solidFill>
                  <a:srgbClr val="000000"/>
                </a:solidFill>
                <a:latin typeface="Open Sauce"/>
              </a:rPr>
              <a:t>cell6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  \\ 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   </a:t>
            </a:r>
            <a:r>
              <a:rPr lang="en-US" sz="3499" spc="174" dirty="0">
                <a:solidFill>
                  <a:srgbClr val="000000"/>
                </a:solidFill>
                <a:latin typeface="Open Sauce"/>
              </a:rPr>
              <a:t>cell7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&amp; </a:t>
            </a:r>
            <a:r>
              <a:rPr lang="en-US" sz="3499" spc="174" dirty="0">
                <a:solidFill>
                  <a:srgbClr val="000000"/>
                </a:solidFill>
                <a:latin typeface="Open Sauce"/>
              </a:rPr>
              <a:t>cell8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&amp; </a:t>
            </a:r>
            <a:r>
              <a:rPr lang="en-US" sz="3499" spc="174" dirty="0">
                <a:solidFill>
                  <a:srgbClr val="000000"/>
                </a:solidFill>
                <a:latin typeface="Open Sauce"/>
              </a:rPr>
              <a:t>cell9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  \\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 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hline</a:t>
            </a:r>
            <a:endParaRPr lang="en-US" sz="3499" spc="174" dirty="0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\end {tabular}</a:t>
            </a:r>
          </a:p>
          <a:p>
            <a:pPr algn="l">
              <a:lnSpc>
                <a:spcPts val="48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\end {table}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8525" y="476250"/>
            <a:ext cx="1395095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INSERTING TABLES &amp; IMAGES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6194" y="2111943"/>
            <a:ext cx="13935611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\usepackage {graphicx}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\graphicspath { {</a:t>
            </a:r>
            <a:r>
              <a:rPr lang="en-US" sz="3499" spc="174">
                <a:solidFill>
                  <a:srgbClr val="000000"/>
                </a:solidFill>
                <a:latin typeface="Open Sauce"/>
              </a:rPr>
              <a:t>./images/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} } 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\includegraphics [ ] { }</a:t>
            </a:r>
          </a:p>
          <a:p>
            <a:pPr algn="l">
              <a:lnSpc>
                <a:spcPts val="4899"/>
              </a:lnSpc>
            </a:pPr>
            <a:endParaRPr lang="en-US" sz="3499" spc="174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\begin {</a:t>
            </a:r>
            <a:r>
              <a:rPr lang="en-US" sz="3499" spc="174">
                <a:solidFill>
                  <a:srgbClr val="FF914D"/>
                </a:solidFill>
                <a:latin typeface="Open Sauce"/>
              </a:rPr>
              <a:t>figure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}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          </a:t>
            </a:r>
            <a:r>
              <a:rPr lang="en-US" sz="3499" spc="174">
                <a:solidFill>
                  <a:srgbClr val="FF914D"/>
                </a:solidFill>
                <a:latin typeface="Open Sauce"/>
              </a:rPr>
              <a:t>wrapfigure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    </a:t>
            </a:r>
            <a:r>
              <a:rPr lang="en-US" sz="3499" spc="174">
                <a:solidFill>
                  <a:srgbClr val="009245"/>
                </a:solidFill>
                <a:latin typeface="Open Sauce"/>
              </a:rPr>
              <a:t>% \usepackage{wrapfig}</a:t>
            </a:r>
          </a:p>
          <a:p>
            <a:pPr algn="l">
              <a:lnSpc>
                <a:spcPts val="4899"/>
              </a:lnSpc>
            </a:pPr>
            <a:endParaRPr lang="en-US" sz="3499" spc="174">
              <a:solidFill>
                <a:srgbClr val="009245"/>
              </a:solidFill>
              <a:latin typeface="Open Sauce"/>
            </a:endParaRP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\end {figure}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4716" y="476250"/>
            <a:ext cx="295856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IMAGES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112607" y="476250"/>
            <a:ext cx="12934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CAPTIONING AND LABELLING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15568" y="3883025"/>
            <a:ext cx="2656865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\caption { }</a:t>
            </a:r>
          </a:p>
          <a:p>
            <a:pPr algn="l">
              <a:lnSpc>
                <a:spcPts val="4899"/>
              </a:lnSpc>
            </a:pPr>
            <a:endParaRPr lang="en-US" sz="3499" spc="174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\label { }</a:t>
            </a:r>
          </a:p>
          <a:p>
            <a:pPr algn="l">
              <a:lnSpc>
                <a:spcPts val="4899"/>
              </a:lnSpc>
            </a:pPr>
            <a:endParaRPr lang="en-US" sz="3499" spc="174">
              <a:solidFill>
                <a:srgbClr val="0172B5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92700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3861268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3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3" y="0"/>
                </a:lnTo>
                <a:lnTo>
                  <a:pt x="4118443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76941" y="4591050"/>
            <a:ext cx="12934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MATHEMATICAL FUNCTION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6194" y="2111943"/>
            <a:ext cx="15736697" cy="6169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00000"/>
                </a:solidFill>
                <a:latin typeface="Open Sauce"/>
              </a:rPr>
              <a:t>Inline: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 \(   \)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         $   $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        \begin {math}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        \end { }</a:t>
            </a:r>
          </a:p>
          <a:p>
            <a:pPr algn="l">
              <a:lnSpc>
                <a:spcPts val="4899"/>
              </a:lnSpc>
            </a:pPr>
            <a:endParaRPr lang="en-US" sz="3499" spc="174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40506"/>
                </a:solidFill>
                <a:latin typeface="Open Sauce"/>
              </a:rPr>
              <a:t>Math Mode:</a:t>
            </a:r>
            <a:r>
              <a:rPr lang="en-US" sz="3499" spc="174">
                <a:solidFill>
                  <a:srgbClr val="0172B5"/>
                </a:solidFill>
                <a:latin typeface="Open Sauce"/>
              </a:rPr>
              <a:t> \[   \]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                  \begin {displaymath}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                  \begin {equation} </a:t>
            </a:r>
            <a:r>
              <a:rPr lang="en-US" sz="3499" spc="174">
                <a:solidFill>
                  <a:srgbClr val="009245"/>
                </a:solidFill>
                <a:latin typeface="Open Sauce"/>
              </a:rPr>
              <a:t>%With numbering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          </a:t>
            </a:r>
          </a:p>
          <a:p>
            <a:pPr algn="l">
              <a:lnSpc>
                <a:spcPts val="489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\usepackage {amsmath} </a:t>
            </a:r>
            <a:r>
              <a:rPr lang="en-US" sz="3499" spc="174">
                <a:solidFill>
                  <a:srgbClr val="009245"/>
                </a:solidFill>
                <a:latin typeface="Open Sauce"/>
              </a:rPr>
              <a:t>%use this for advanced functions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76941" y="476250"/>
            <a:ext cx="12934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MATHEMATICAL FUNCTION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92700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3861268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3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3" y="0"/>
                </a:lnTo>
                <a:lnTo>
                  <a:pt x="4118443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76941" y="4591050"/>
            <a:ext cx="12934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BAR CHART &amp; GANTT CHART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094131" y="2677691"/>
            <a:ext cx="8165169" cy="5286853"/>
          </a:xfrm>
          <a:custGeom>
            <a:avLst/>
            <a:gdLst/>
            <a:ahLst/>
            <a:cxnLst/>
            <a:rect l="l" t="t" r="r" b="b"/>
            <a:pathLst>
              <a:path w="8165169" h="5286853">
                <a:moveTo>
                  <a:pt x="0" y="0"/>
                </a:moveTo>
                <a:lnTo>
                  <a:pt x="8165169" y="0"/>
                </a:lnTo>
                <a:lnTo>
                  <a:pt x="8165169" y="5286854"/>
                </a:lnTo>
                <a:lnTo>
                  <a:pt x="0" y="5286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4262" y="2690851"/>
            <a:ext cx="6947457" cy="5260534"/>
          </a:xfrm>
          <a:custGeom>
            <a:avLst/>
            <a:gdLst/>
            <a:ahLst/>
            <a:cxnLst/>
            <a:rect l="l" t="t" r="r" b="b"/>
            <a:pathLst>
              <a:path w="6947457" h="5260534">
                <a:moveTo>
                  <a:pt x="0" y="0"/>
                </a:moveTo>
                <a:lnTo>
                  <a:pt x="6947457" y="0"/>
                </a:lnTo>
                <a:lnTo>
                  <a:pt x="6947457" y="5260534"/>
                </a:lnTo>
                <a:lnTo>
                  <a:pt x="0" y="52605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76941" y="476250"/>
            <a:ext cx="12934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BAR CHART &amp; GANTT CHART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0486" y="299725"/>
            <a:ext cx="9807027" cy="9687551"/>
          </a:xfrm>
          <a:custGeom>
            <a:avLst/>
            <a:gdLst/>
            <a:ahLst/>
            <a:cxnLst/>
            <a:rect l="l" t="t" r="r" b="b"/>
            <a:pathLst>
              <a:path w="9807027" h="9687551">
                <a:moveTo>
                  <a:pt x="0" y="0"/>
                </a:moveTo>
                <a:lnTo>
                  <a:pt x="9807028" y="0"/>
                </a:lnTo>
                <a:lnTo>
                  <a:pt x="9807028" y="9687550"/>
                </a:lnTo>
                <a:lnTo>
                  <a:pt x="0" y="9687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92700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3861268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3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3" y="0"/>
                </a:lnTo>
                <a:lnTo>
                  <a:pt x="4118443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42649" y="4591050"/>
            <a:ext cx="1080270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CITATION AND BIBILOGRAPHY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53052" y="4370123"/>
            <a:ext cx="4789945" cy="1546753"/>
          </a:xfrm>
          <a:custGeom>
            <a:avLst/>
            <a:gdLst/>
            <a:ahLst/>
            <a:cxnLst/>
            <a:rect l="l" t="t" r="r" b="b"/>
            <a:pathLst>
              <a:path w="4789945" h="1546753">
                <a:moveTo>
                  <a:pt x="0" y="0"/>
                </a:moveTo>
                <a:lnTo>
                  <a:pt x="4789945" y="0"/>
                </a:lnTo>
                <a:lnTo>
                  <a:pt x="4789945" y="1546754"/>
                </a:lnTo>
                <a:lnTo>
                  <a:pt x="0" y="15467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42649" y="476250"/>
            <a:ext cx="1080270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CITATION AND BIBILOGRAPHY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1731782"/>
            <a:ext cx="6392545" cy="832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@book{aReference,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author = {Donald E. Knuth},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year = {1986},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title = {The {\TeX} Book},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publisher = {Addison-Wesley Professional}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}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endParaRPr lang="en-US" sz="1800" spc="89">
              <a:solidFill>
                <a:srgbClr val="0172B5"/>
              </a:solidFill>
              <a:latin typeface="Open Sauce Bold"/>
            </a:endParaRP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@book{bReference,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author = {Frank Mittelbach and Michel Gossens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          and Johannes Braams and David Carlisle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          and Chris Rowley},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year = {2004},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title = {The {\LaTeX} Companion},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publisher = {Addison-Wesley Professional},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edition = {2}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}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endParaRPr lang="en-US" sz="1800" spc="89">
              <a:solidFill>
                <a:srgbClr val="0172B5"/>
              </a:solidFill>
              <a:latin typeface="Open Sauce Bold"/>
            </a:endParaRP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@book{cReference,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author = {Leslie Lamport},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year = {1994},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title = {{\LaTeX}: a Document Preparation System},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publisher = {Addison Wesley},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address = {Massachusetts},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  edition = {2}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1800" spc="89">
                <a:solidFill>
                  <a:srgbClr val="0172B5"/>
                </a:solidFill>
                <a:latin typeface="Open Sauce Bold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50745" y="1888130"/>
            <a:ext cx="16230600" cy="650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3"/>
              </a:lnSpc>
            </a:pPr>
            <a:r>
              <a:rPr lang="en-US" sz="3252" spc="162" dirty="0">
                <a:solidFill>
                  <a:srgbClr val="028181"/>
                </a:solidFill>
                <a:latin typeface="Open Sauce Bold"/>
              </a:rPr>
              <a:t>Pronunciation: </a:t>
            </a:r>
          </a:p>
          <a:p>
            <a:pPr algn="l">
              <a:lnSpc>
                <a:spcPts val="4293"/>
              </a:lnSpc>
            </a:pPr>
            <a:r>
              <a:rPr lang="en-US" sz="3252" spc="162" dirty="0">
                <a:solidFill>
                  <a:srgbClr val="040506"/>
                </a:solidFill>
                <a:latin typeface="Open Sauce"/>
              </a:rPr>
              <a:t>       “Lah-tech” or “Lay-tech”</a:t>
            </a:r>
          </a:p>
          <a:p>
            <a:pPr algn="l">
              <a:lnSpc>
                <a:spcPts val="4293"/>
              </a:lnSpc>
            </a:pPr>
            <a:endParaRPr lang="en-US" sz="3252" spc="162" dirty="0">
              <a:solidFill>
                <a:srgbClr val="040506"/>
              </a:solidFill>
              <a:latin typeface="Open Sauce"/>
            </a:endParaRPr>
          </a:p>
          <a:p>
            <a:pPr algn="l">
              <a:lnSpc>
                <a:spcPts val="4293"/>
              </a:lnSpc>
            </a:pPr>
            <a:r>
              <a:rPr lang="en-US" sz="3252" spc="162" dirty="0">
                <a:solidFill>
                  <a:srgbClr val="028181"/>
                </a:solidFill>
                <a:latin typeface="Open Sauce Bold"/>
              </a:rPr>
              <a:t>Function: </a:t>
            </a:r>
          </a:p>
          <a:p>
            <a:pPr algn="l">
              <a:lnSpc>
                <a:spcPts val="4293"/>
              </a:lnSpc>
            </a:pPr>
            <a:r>
              <a:rPr lang="en-US" sz="3252" spc="162" dirty="0">
                <a:solidFill>
                  <a:srgbClr val="040506"/>
                </a:solidFill>
                <a:latin typeface="Open Sauce"/>
              </a:rPr>
              <a:t>       Document preparation system for high-quality typesetting</a:t>
            </a:r>
          </a:p>
          <a:p>
            <a:pPr algn="l">
              <a:lnSpc>
                <a:spcPts val="4293"/>
              </a:lnSpc>
            </a:pPr>
            <a:endParaRPr lang="en-US" sz="3252" spc="162" dirty="0">
              <a:solidFill>
                <a:srgbClr val="040506"/>
              </a:solidFill>
              <a:latin typeface="Open Sauce"/>
            </a:endParaRPr>
          </a:p>
          <a:p>
            <a:pPr algn="l">
              <a:lnSpc>
                <a:spcPts val="4293"/>
              </a:lnSpc>
            </a:pPr>
            <a:r>
              <a:rPr lang="en-US" sz="3252" spc="162" dirty="0">
                <a:solidFill>
                  <a:srgbClr val="028181"/>
                </a:solidFill>
                <a:latin typeface="Open Sauce Bold"/>
              </a:rPr>
              <a:t>Primary Use: </a:t>
            </a:r>
          </a:p>
          <a:p>
            <a:pPr algn="l">
              <a:lnSpc>
                <a:spcPts val="4293"/>
              </a:lnSpc>
            </a:pPr>
            <a:r>
              <a:rPr lang="en-US" sz="3252" spc="162" dirty="0">
                <a:solidFill>
                  <a:srgbClr val="040506"/>
                </a:solidFill>
                <a:latin typeface="Open Sauce Bold"/>
              </a:rPr>
              <a:t>       </a:t>
            </a:r>
            <a:r>
              <a:rPr lang="en-US" sz="3252" spc="162" dirty="0">
                <a:solidFill>
                  <a:srgbClr val="040506"/>
                </a:solidFill>
                <a:latin typeface="Open Sauce"/>
              </a:rPr>
              <a:t>Medium-to-large technical or scientific documents</a:t>
            </a:r>
          </a:p>
          <a:p>
            <a:pPr algn="l">
              <a:lnSpc>
                <a:spcPts val="4293"/>
              </a:lnSpc>
            </a:pPr>
            <a:endParaRPr lang="en-US" sz="3252" spc="162" dirty="0">
              <a:solidFill>
                <a:srgbClr val="040506"/>
              </a:solidFill>
              <a:latin typeface="Open Sauce"/>
            </a:endParaRPr>
          </a:p>
          <a:p>
            <a:pPr algn="l">
              <a:lnSpc>
                <a:spcPts val="4293"/>
              </a:lnSpc>
            </a:pPr>
            <a:r>
              <a:rPr lang="en-US" sz="3252" spc="162" dirty="0">
                <a:solidFill>
                  <a:srgbClr val="028181"/>
                </a:solidFill>
                <a:latin typeface="Open Sauce Bold"/>
              </a:rPr>
              <a:t>Versatility: </a:t>
            </a:r>
          </a:p>
          <a:p>
            <a:pPr algn="l">
              <a:lnSpc>
                <a:spcPts val="4293"/>
              </a:lnSpc>
            </a:pPr>
            <a:r>
              <a:rPr lang="en-US" sz="3252" spc="162" dirty="0">
                <a:solidFill>
                  <a:srgbClr val="040506"/>
                </a:solidFill>
                <a:latin typeface="Open Sauce"/>
              </a:rPr>
              <a:t>       Suitable for almost any form of publishing</a:t>
            </a:r>
          </a:p>
          <a:p>
            <a:pPr algn="ctr">
              <a:lnSpc>
                <a:spcPts val="4293"/>
              </a:lnSpc>
            </a:pPr>
            <a:endParaRPr lang="en-US" sz="3252" spc="162" dirty="0">
              <a:solidFill>
                <a:srgbClr val="040506"/>
              </a:solidFill>
              <a:latin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364223" y="476250"/>
            <a:ext cx="555955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 dirty="0">
                <a:solidFill>
                  <a:srgbClr val="028181"/>
                </a:solidFill>
                <a:latin typeface="Codec Pro ExtraBold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020630" y="4396712"/>
            <a:ext cx="5175138" cy="762520"/>
          </a:xfrm>
          <a:custGeom>
            <a:avLst/>
            <a:gdLst/>
            <a:ahLst/>
            <a:cxnLst/>
            <a:rect l="l" t="t" r="r" b="b"/>
            <a:pathLst>
              <a:path w="5175138" h="762520">
                <a:moveTo>
                  <a:pt x="0" y="0"/>
                </a:moveTo>
                <a:lnTo>
                  <a:pt x="5175138" y="0"/>
                </a:lnTo>
                <a:lnTo>
                  <a:pt x="5175138" y="762520"/>
                </a:lnTo>
                <a:lnTo>
                  <a:pt x="0" y="762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039366" y="5633530"/>
            <a:ext cx="3753098" cy="860466"/>
          </a:xfrm>
          <a:custGeom>
            <a:avLst/>
            <a:gdLst/>
            <a:ahLst/>
            <a:cxnLst/>
            <a:rect l="l" t="t" r="r" b="b"/>
            <a:pathLst>
              <a:path w="3753098" h="860466">
                <a:moveTo>
                  <a:pt x="0" y="0"/>
                </a:moveTo>
                <a:lnTo>
                  <a:pt x="3753099" y="0"/>
                </a:lnTo>
                <a:lnTo>
                  <a:pt x="3753099" y="860466"/>
                </a:lnTo>
                <a:lnTo>
                  <a:pt x="0" y="860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495535" y="7036921"/>
            <a:ext cx="5300773" cy="1025956"/>
          </a:xfrm>
          <a:custGeom>
            <a:avLst/>
            <a:gdLst/>
            <a:ahLst/>
            <a:cxnLst/>
            <a:rect l="l" t="t" r="r" b="b"/>
            <a:pathLst>
              <a:path w="5300773" h="1025956">
                <a:moveTo>
                  <a:pt x="0" y="0"/>
                </a:moveTo>
                <a:lnTo>
                  <a:pt x="5300773" y="0"/>
                </a:lnTo>
                <a:lnTo>
                  <a:pt x="5300773" y="1025956"/>
                </a:lnTo>
                <a:lnTo>
                  <a:pt x="0" y="10259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495535" y="4463122"/>
            <a:ext cx="1393210" cy="629699"/>
          </a:xfrm>
          <a:custGeom>
            <a:avLst/>
            <a:gdLst/>
            <a:ahLst/>
            <a:cxnLst/>
            <a:rect l="l" t="t" r="r" b="b"/>
            <a:pathLst>
              <a:path w="1393210" h="629699">
                <a:moveTo>
                  <a:pt x="0" y="0"/>
                </a:moveTo>
                <a:lnTo>
                  <a:pt x="1393210" y="0"/>
                </a:lnTo>
                <a:lnTo>
                  <a:pt x="1393210" y="629700"/>
                </a:lnTo>
                <a:lnTo>
                  <a:pt x="0" y="629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495535" y="5681715"/>
            <a:ext cx="3422732" cy="764096"/>
          </a:xfrm>
          <a:custGeom>
            <a:avLst/>
            <a:gdLst/>
            <a:ahLst/>
            <a:cxnLst/>
            <a:rect l="l" t="t" r="r" b="b"/>
            <a:pathLst>
              <a:path w="3422732" h="764096">
                <a:moveTo>
                  <a:pt x="0" y="0"/>
                </a:moveTo>
                <a:lnTo>
                  <a:pt x="3422733" y="0"/>
                </a:lnTo>
                <a:lnTo>
                  <a:pt x="3422733" y="764096"/>
                </a:lnTo>
                <a:lnTo>
                  <a:pt x="0" y="7640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12531" y="2544679"/>
            <a:ext cx="8521541" cy="55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4"/>
              </a:lnSpc>
            </a:pPr>
            <a:r>
              <a:rPr lang="en-US" sz="3252" spc="162">
                <a:solidFill>
                  <a:srgbClr val="009245"/>
                </a:solidFill>
                <a:latin typeface="Open Sauce Bold"/>
              </a:rPr>
              <a:t>Almost all sites provide citation links!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42649" y="476250"/>
            <a:ext cx="1080270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CITATION AND BIBILOGRAPHY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3876" y="1896940"/>
            <a:ext cx="15036649" cy="70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3499" spc="174">
                <a:solidFill>
                  <a:srgbClr val="0172B5"/>
                </a:solidFill>
                <a:latin typeface="Open Sauce Bold"/>
              </a:rPr>
              <a:t>Commands: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82636" y="2865316"/>
            <a:ext cx="6722729" cy="5161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00000"/>
                </a:solidFill>
                <a:latin typeface="Open Sauce"/>
              </a:rPr>
              <a:t>Change reference order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\bibliographystyle { } </a:t>
            </a:r>
          </a:p>
          <a:p>
            <a:pPr algn="l">
              <a:lnSpc>
                <a:spcPts val="5109"/>
              </a:lnSpc>
            </a:pPr>
            <a:endParaRPr lang="en-US" sz="3499" spc="174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00000"/>
                </a:solidFill>
                <a:latin typeface="Open Sauce"/>
              </a:rPr>
              <a:t>Cite a sentence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\cite { }</a:t>
            </a:r>
          </a:p>
          <a:p>
            <a:pPr algn="l">
              <a:lnSpc>
                <a:spcPts val="5109"/>
              </a:lnSpc>
            </a:pPr>
            <a:endParaRPr lang="en-US" sz="3499" spc="174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00000"/>
                </a:solidFill>
                <a:latin typeface="Open Sauce"/>
              </a:rPr>
              <a:t>Generate Bibilography page</a:t>
            </a:r>
          </a:p>
          <a:p>
            <a:pPr algn="l">
              <a:lnSpc>
                <a:spcPts val="5109"/>
              </a:lnSpc>
            </a:pPr>
            <a:r>
              <a:rPr lang="en-US" sz="3499" spc="174">
                <a:solidFill>
                  <a:srgbClr val="0172B5"/>
                </a:solidFill>
                <a:latin typeface="Open Sauce"/>
              </a:rPr>
              <a:t>\bibliography { }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42649" y="476250"/>
            <a:ext cx="1080270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CITATION AND BIBILOGRAPHY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341212" y="476250"/>
            <a:ext cx="760557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SPECIAL COMMANDS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7600" y="2855792"/>
            <a:ext cx="12954000" cy="6162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tableofcontents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 </a:t>
            </a:r>
          </a:p>
          <a:p>
            <a:pPr algn="l">
              <a:lnSpc>
                <a:spcPts val="69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listoffigures</a:t>
            </a:r>
            <a:endParaRPr lang="en-US" sz="3499" spc="174" dirty="0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69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listoftables</a:t>
            </a:r>
            <a:endParaRPr lang="en-US" sz="3499" spc="174" dirty="0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6999"/>
              </a:lnSpc>
            </a:pPr>
            <a:endParaRPr lang="en-US" sz="3499" spc="174" dirty="0">
              <a:solidFill>
                <a:srgbClr val="0172B5"/>
              </a:solidFill>
              <a:latin typeface="Open Sauce"/>
            </a:endParaRPr>
          </a:p>
          <a:p>
            <a:pPr algn="l">
              <a:lnSpc>
                <a:spcPts val="69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\</a:t>
            </a:r>
            <a:r>
              <a:rPr lang="en-US" sz="3499" spc="174" dirty="0" err="1">
                <a:solidFill>
                  <a:srgbClr val="0172B5"/>
                </a:solidFill>
                <a:latin typeface="Open Sauce"/>
              </a:rPr>
              <a:t>addcontentsline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{</a:t>
            </a:r>
            <a:r>
              <a:rPr lang="en-US" sz="3199" spc="159" dirty="0">
                <a:solidFill>
                  <a:srgbClr val="FF914D"/>
                </a:solidFill>
                <a:latin typeface="Open Sauce"/>
              </a:rPr>
              <a:t>toc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}{</a:t>
            </a:r>
            <a:r>
              <a:rPr lang="en-US" sz="3199" spc="159" dirty="0">
                <a:solidFill>
                  <a:srgbClr val="FF914D"/>
                </a:solidFill>
                <a:latin typeface="Open Sauce"/>
              </a:rPr>
              <a:t>section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}{</a:t>
            </a:r>
            <a:r>
              <a:rPr lang="en-US" sz="3499" spc="174" dirty="0">
                <a:latin typeface="Open Sauce"/>
              </a:rPr>
              <a:t>Unnumbered Section</a:t>
            </a: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}</a:t>
            </a:r>
          </a:p>
          <a:p>
            <a:pPr algn="l">
              <a:lnSpc>
                <a:spcPts val="69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				    </a:t>
            </a:r>
            <a:r>
              <a:rPr lang="en-US" sz="3199" spc="159" dirty="0" err="1">
                <a:solidFill>
                  <a:srgbClr val="FF914D"/>
                </a:solidFill>
                <a:latin typeface="Open Sauce"/>
              </a:rPr>
              <a:t>lof</a:t>
            </a:r>
            <a:endParaRPr lang="en-US" sz="3199" spc="159" dirty="0">
              <a:solidFill>
                <a:srgbClr val="FF914D"/>
              </a:solidFill>
              <a:latin typeface="Open Sauce"/>
            </a:endParaRPr>
          </a:p>
          <a:p>
            <a:pPr algn="l">
              <a:lnSpc>
                <a:spcPts val="6999"/>
              </a:lnSpc>
            </a:pPr>
            <a:r>
              <a:rPr lang="en-US" sz="3499" spc="174" dirty="0">
                <a:solidFill>
                  <a:srgbClr val="0172B5"/>
                </a:solidFill>
                <a:latin typeface="Open Sauce"/>
              </a:rPr>
              <a:t>				    </a:t>
            </a:r>
            <a:r>
              <a:rPr lang="en-US" sz="3199" spc="159" dirty="0">
                <a:solidFill>
                  <a:srgbClr val="FF914D"/>
                </a:solidFill>
                <a:latin typeface="Open Sauce"/>
              </a:rPr>
              <a:t>lot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154697" y="1914255"/>
            <a:ext cx="7104603" cy="6354955"/>
            <a:chOff x="0" y="0"/>
            <a:chExt cx="9472804" cy="8473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73273" cy="8473273"/>
            </a:xfrm>
            <a:custGeom>
              <a:avLst/>
              <a:gdLst/>
              <a:ahLst/>
              <a:cxnLst/>
              <a:rect l="l" t="t" r="r" b="b"/>
              <a:pathLst>
                <a:path w="8473273" h="8473273">
                  <a:moveTo>
                    <a:pt x="0" y="0"/>
                  </a:moveTo>
                  <a:lnTo>
                    <a:pt x="8473273" y="0"/>
                  </a:lnTo>
                  <a:lnTo>
                    <a:pt x="8473273" y="8473273"/>
                  </a:lnTo>
                  <a:lnTo>
                    <a:pt x="0" y="8473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733835" y="765066"/>
              <a:ext cx="2523776" cy="2523776"/>
            </a:xfrm>
            <a:custGeom>
              <a:avLst/>
              <a:gdLst/>
              <a:ahLst/>
              <a:cxnLst/>
              <a:rect l="l" t="t" r="r" b="b"/>
              <a:pathLst>
                <a:path w="2523776" h="2523776">
                  <a:moveTo>
                    <a:pt x="0" y="0"/>
                  </a:moveTo>
                  <a:lnTo>
                    <a:pt x="2523776" y="0"/>
                  </a:lnTo>
                  <a:lnTo>
                    <a:pt x="2523776" y="2523776"/>
                  </a:lnTo>
                  <a:lnTo>
                    <a:pt x="0" y="2523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4935333" y="5528087"/>
              <a:ext cx="4537471" cy="1892090"/>
            </a:xfrm>
            <a:custGeom>
              <a:avLst/>
              <a:gdLst/>
              <a:ahLst/>
              <a:cxnLst/>
              <a:rect l="l" t="t" r="r" b="b"/>
              <a:pathLst>
                <a:path w="4537471" h="1892090">
                  <a:moveTo>
                    <a:pt x="0" y="0"/>
                  </a:moveTo>
                  <a:lnTo>
                    <a:pt x="4537471" y="0"/>
                  </a:lnTo>
                  <a:lnTo>
                    <a:pt x="4537471" y="1892090"/>
                  </a:lnTo>
                  <a:lnTo>
                    <a:pt x="0" y="1892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98785" y="3945559"/>
            <a:ext cx="6279415" cy="233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8499" spc="832">
                <a:solidFill>
                  <a:srgbClr val="028181"/>
                </a:solidFill>
                <a:latin typeface="Codec Pro ExtraBold"/>
              </a:rPr>
              <a:t>THANK </a:t>
            </a:r>
          </a:p>
          <a:p>
            <a:pPr algn="ctr">
              <a:lnSpc>
                <a:spcPts val="8499"/>
              </a:lnSpc>
            </a:pPr>
            <a:r>
              <a:rPr lang="en-US" sz="8499" spc="832">
                <a:solidFill>
                  <a:srgbClr val="028181"/>
                </a:solidFill>
                <a:latin typeface="Codec Pro ExtraBold"/>
              </a:rPr>
              <a:t>YOU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64223" y="476250"/>
            <a:ext cx="555955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97493" y="3413935"/>
            <a:ext cx="13293015" cy="227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F5757"/>
                </a:solidFill>
                <a:latin typeface="Open Sauce Bold"/>
              </a:rPr>
              <a:t>LaTeX is not a word processor! </a:t>
            </a:r>
          </a:p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040506"/>
                </a:solidFill>
                <a:latin typeface="Open Sauce"/>
              </a:rPr>
              <a:t>Instead, LaTeX encourages authors not to worry about the appearance of their documents but to concentrate on getting the </a:t>
            </a:r>
            <a:r>
              <a:rPr lang="en-US" sz="3252" spc="162">
                <a:solidFill>
                  <a:srgbClr val="0172B5"/>
                </a:solidFill>
                <a:latin typeface="Open Sauce"/>
              </a:rPr>
              <a:t>right content.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27360" y="594890"/>
            <a:ext cx="9833281" cy="9097220"/>
          </a:xfrm>
          <a:custGeom>
            <a:avLst/>
            <a:gdLst/>
            <a:ahLst/>
            <a:cxnLst/>
            <a:rect l="l" t="t" r="r" b="b"/>
            <a:pathLst>
              <a:path w="9833281" h="9097220">
                <a:moveTo>
                  <a:pt x="0" y="0"/>
                </a:moveTo>
                <a:lnTo>
                  <a:pt x="9833280" y="0"/>
                </a:lnTo>
                <a:lnTo>
                  <a:pt x="9833280" y="9097220"/>
                </a:lnTo>
                <a:lnTo>
                  <a:pt x="0" y="909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712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7187" y="594890"/>
            <a:ext cx="9793626" cy="9097220"/>
          </a:xfrm>
          <a:custGeom>
            <a:avLst/>
            <a:gdLst/>
            <a:ahLst/>
            <a:cxnLst/>
            <a:rect l="l" t="t" r="r" b="b"/>
            <a:pathLst>
              <a:path w="9793626" h="9097220">
                <a:moveTo>
                  <a:pt x="0" y="0"/>
                </a:moveTo>
                <a:lnTo>
                  <a:pt x="9793626" y="0"/>
                </a:lnTo>
                <a:lnTo>
                  <a:pt x="9793626" y="9097220"/>
                </a:lnTo>
                <a:lnTo>
                  <a:pt x="0" y="9097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0" t="-101907" r="-142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80868" y="2378871"/>
            <a:ext cx="5526928" cy="5529257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297807" y="1554002"/>
            <a:ext cx="2244526" cy="2239160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296294" y="3579493"/>
            <a:ext cx="443290" cy="450843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21602" y="6318054"/>
            <a:ext cx="2596937" cy="2590728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96294" y="6256664"/>
            <a:ext cx="443290" cy="450843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19462" y="6387385"/>
            <a:ext cx="191724" cy="189401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962181" y="6054113"/>
            <a:ext cx="3256762" cy="3248005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49081" y="6256664"/>
            <a:ext cx="443290" cy="450843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76897" y="6387385"/>
            <a:ext cx="192305" cy="189401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954979" y="648450"/>
            <a:ext cx="3594102" cy="3584437"/>
            <a:chOff x="0" y="0"/>
            <a:chExt cx="2409840" cy="24033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49081" y="3579493"/>
            <a:ext cx="443290" cy="450843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422077" y="3710215"/>
            <a:ext cx="191724" cy="189401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677478" y="3710215"/>
            <a:ext cx="191724" cy="189401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156028" y="3155196"/>
            <a:ext cx="3976609" cy="397660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CBC"/>
            </a:solidFill>
            <a:ln w="190500" cap="sq">
              <a:solidFill>
                <a:srgbClr val="02818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7659804" y="4128112"/>
            <a:ext cx="2969056" cy="192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7"/>
              </a:lnSpc>
            </a:pPr>
            <a:r>
              <a:rPr lang="en-US" sz="5548" spc="277">
                <a:solidFill>
                  <a:srgbClr val="FDFBFB"/>
                </a:solidFill>
                <a:latin typeface="Open Sauce Bold"/>
              </a:rPr>
              <a:t>WHY </a:t>
            </a:r>
          </a:p>
          <a:p>
            <a:pPr algn="ctr">
              <a:lnSpc>
                <a:spcPts val="7767"/>
              </a:lnSpc>
            </a:pPr>
            <a:r>
              <a:rPr lang="en-US" sz="5548" spc="277">
                <a:solidFill>
                  <a:srgbClr val="FDFBFB"/>
                </a:solidFill>
                <a:latin typeface="Open Sauce Bold"/>
              </a:rPr>
              <a:t>LaTeX?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87852" y="1552480"/>
            <a:ext cx="3128354" cy="170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Precise</a:t>
            </a:r>
          </a:p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 &amp;</a:t>
            </a:r>
          </a:p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 Consistent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55893" y="6725229"/>
            <a:ext cx="3128354" cy="170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Stable</a:t>
            </a:r>
          </a:p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 &amp;</a:t>
            </a:r>
          </a:p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 Robust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026385" y="6789927"/>
            <a:ext cx="3128354" cy="170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Handles</a:t>
            </a:r>
          </a:p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Complex</a:t>
            </a:r>
          </a:p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Document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855893" y="2360611"/>
            <a:ext cx="3128354" cy="55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252" spc="162">
                <a:solidFill>
                  <a:srgbClr val="FDFBFB"/>
                </a:solidFill>
                <a:latin typeface="Open Sauce Bold"/>
              </a:rPr>
              <a:t>Flexible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517170" y="-1731897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02818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660488">
            <a:off x="-6750376" y="3457279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1404789" y="-728335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02818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91275" y="2179745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78BCB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38092" y="1512782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EFEBE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8304" y="4033124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78BCB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71949" y="3363782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EFEBE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90711" y="5888883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78BCB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01122" y="5217162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EFEBE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53193" y="7739090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78BCBC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38151" y="7067369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EFEBE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6650654" y="7484787"/>
            <a:ext cx="1438386" cy="1438386"/>
          </a:xfrm>
          <a:custGeom>
            <a:avLst/>
            <a:gdLst/>
            <a:ahLst/>
            <a:cxnLst/>
            <a:rect l="l" t="t" r="r" b="b"/>
            <a:pathLst>
              <a:path w="1438386" h="1438386">
                <a:moveTo>
                  <a:pt x="0" y="0"/>
                </a:moveTo>
                <a:lnTo>
                  <a:pt x="1438386" y="0"/>
                </a:lnTo>
                <a:lnTo>
                  <a:pt x="1438386" y="1438386"/>
                </a:lnTo>
                <a:lnTo>
                  <a:pt x="0" y="1438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8153922" y="5369962"/>
            <a:ext cx="1958583" cy="1958583"/>
          </a:xfrm>
          <a:custGeom>
            <a:avLst/>
            <a:gdLst/>
            <a:ahLst/>
            <a:cxnLst/>
            <a:rect l="l" t="t" r="r" b="b"/>
            <a:pathLst>
              <a:path w="1958583" h="1958583">
                <a:moveTo>
                  <a:pt x="0" y="0"/>
                </a:moveTo>
                <a:lnTo>
                  <a:pt x="1958584" y="0"/>
                </a:lnTo>
                <a:lnTo>
                  <a:pt x="1958584" y="1958583"/>
                </a:lnTo>
                <a:lnTo>
                  <a:pt x="0" y="1958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>
            <a:hlinkClick r:id="rId4" tooltip="https://github.com/TeXworks/texworks/releases"/>
          </p:cNvPr>
          <p:cNvSpPr/>
          <p:nvPr/>
        </p:nvSpPr>
        <p:spPr>
          <a:xfrm>
            <a:off x="10250300" y="3741340"/>
            <a:ext cx="1510654" cy="1510654"/>
          </a:xfrm>
          <a:custGeom>
            <a:avLst/>
            <a:gdLst/>
            <a:ahLst/>
            <a:cxnLst/>
            <a:rect l="l" t="t" r="r" b="b"/>
            <a:pathLst>
              <a:path w="1510654" h="1510654">
                <a:moveTo>
                  <a:pt x="0" y="0"/>
                </a:moveTo>
                <a:lnTo>
                  <a:pt x="1510654" y="0"/>
                </a:lnTo>
                <a:lnTo>
                  <a:pt x="1510654" y="1510654"/>
                </a:lnTo>
                <a:lnTo>
                  <a:pt x="0" y="1510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2043738" y="1965386"/>
            <a:ext cx="1453686" cy="1453686"/>
          </a:xfrm>
          <a:custGeom>
            <a:avLst/>
            <a:gdLst/>
            <a:ahLst/>
            <a:cxnLst/>
            <a:rect l="l" t="t" r="r" b="b"/>
            <a:pathLst>
              <a:path w="1453686" h="1453686">
                <a:moveTo>
                  <a:pt x="0" y="0"/>
                </a:moveTo>
                <a:lnTo>
                  <a:pt x="1453685" y="0"/>
                </a:lnTo>
                <a:lnTo>
                  <a:pt x="1453685" y="1453685"/>
                </a:lnTo>
                <a:lnTo>
                  <a:pt x="0" y="1453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8745932" y="7987856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spc="229">
                <a:solidFill>
                  <a:srgbClr val="FFFFFF"/>
                </a:solidFill>
                <a:latin typeface="Open Sauce Bold"/>
              </a:rPr>
              <a:t>Vscode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05194" y="6166027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FFFFFF"/>
                </a:solidFill>
                <a:latin typeface="Open Sauce Bold"/>
              </a:rPr>
              <a:t>TeXShop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7430" y="4323617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FFFFFF"/>
                </a:solidFill>
                <a:latin typeface="Open Sauce Bold"/>
              </a:rPr>
              <a:t>TeXWorks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52289" y="2476104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FFFFFF"/>
                </a:solidFill>
                <a:latin typeface="Open Sauce Bold"/>
              </a:rPr>
              <a:t>Overleaf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01243" y="4448717"/>
            <a:ext cx="5488313" cy="223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02"/>
              </a:lnSpc>
            </a:pPr>
            <a:r>
              <a:rPr lang="en-US" sz="8184" spc="286">
                <a:solidFill>
                  <a:srgbClr val="028181"/>
                </a:solidFill>
                <a:latin typeface="Codec Pro ExtraBold"/>
              </a:rPr>
              <a:t>Latex</a:t>
            </a:r>
          </a:p>
          <a:p>
            <a:pPr algn="l">
              <a:lnSpc>
                <a:spcPts val="8102"/>
              </a:lnSpc>
            </a:pPr>
            <a:r>
              <a:rPr lang="en-US" sz="8184" spc="286">
                <a:solidFill>
                  <a:srgbClr val="028181"/>
                </a:solidFill>
                <a:latin typeface="Codec Pro ExtraBold"/>
              </a:rPr>
              <a:t>Editors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45932" y="8431212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With LaTeX workshop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05194" y="6587543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Popular on macOS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77430" y="4649273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Cross-platform simplicity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52289" y="2857434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Online collaborative editor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07000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34230" y="4591050"/>
            <a:ext cx="861953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028181"/>
                </a:solidFill>
                <a:latin typeface="Codec Pro ExtraBold"/>
              </a:rPr>
              <a:t>DOCUMENT STRUCTURE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861268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3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3" y="0"/>
                </a:lnTo>
                <a:lnTo>
                  <a:pt x="4118443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830</Words>
  <Application>Microsoft Office PowerPoint</Application>
  <PresentationFormat>Custom</PresentationFormat>
  <Paragraphs>220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Open Sauce</vt:lpstr>
      <vt:lpstr>Open Sauce Bold</vt:lpstr>
      <vt:lpstr>Calibri</vt:lpstr>
      <vt:lpstr>Arial</vt:lpstr>
      <vt:lpstr>Codec Pro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Rupak Neupane</cp:lastModifiedBy>
  <cp:revision>7</cp:revision>
  <dcterms:created xsi:type="dcterms:W3CDTF">2006-08-16T00:00:00Z</dcterms:created>
  <dcterms:modified xsi:type="dcterms:W3CDTF">2024-06-28T02:38:54Z</dcterms:modified>
  <dc:identifier>DAGJNjnW1vk</dc:identifier>
</cp:coreProperties>
</file>